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68"/>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476" r:id="rId19"/>
    <p:sldId id="498" r:id="rId20"/>
    <p:sldId id="540" r:id="rId21"/>
    <p:sldId id="480" r:id="rId22"/>
    <p:sldId id="499" r:id="rId23"/>
    <p:sldId id="478" r:id="rId24"/>
    <p:sldId id="507" r:id="rId25"/>
    <p:sldId id="427" r:id="rId26"/>
    <p:sldId id="482" r:id="rId27"/>
    <p:sldId id="508" r:id="rId28"/>
    <p:sldId id="513" r:id="rId29"/>
    <p:sldId id="483" r:id="rId30"/>
    <p:sldId id="488" r:id="rId31"/>
    <p:sldId id="534" r:id="rId32"/>
    <p:sldId id="485" r:id="rId33"/>
    <p:sldId id="484" r:id="rId34"/>
    <p:sldId id="501" r:id="rId35"/>
    <p:sldId id="486" r:id="rId36"/>
    <p:sldId id="500" r:id="rId37"/>
    <p:sldId id="502" r:id="rId38"/>
    <p:sldId id="503" r:id="rId39"/>
    <p:sldId id="506" r:id="rId40"/>
    <p:sldId id="474" r:id="rId41"/>
    <p:sldId id="489" r:id="rId42"/>
    <p:sldId id="525" r:id="rId43"/>
    <p:sldId id="531" r:id="rId44"/>
    <p:sldId id="528" r:id="rId45"/>
    <p:sldId id="529" r:id="rId46"/>
    <p:sldId id="530" r:id="rId47"/>
    <p:sldId id="505" r:id="rId48"/>
    <p:sldId id="519" r:id="rId49"/>
    <p:sldId id="515" r:id="rId50"/>
    <p:sldId id="535" r:id="rId51"/>
    <p:sldId id="514" r:id="rId52"/>
    <p:sldId id="532" r:id="rId53"/>
    <p:sldId id="431" r:id="rId54"/>
    <p:sldId id="446" r:id="rId55"/>
    <p:sldId id="456" r:id="rId56"/>
    <p:sldId id="436" r:id="rId57"/>
    <p:sldId id="409" r:id="rId58"/>
    <p:sldId id="429" r:id="rId59"/>
    <p:sldId id="455" r:id="rId60"/>
    <p:sldId id="473" r:id="rId61"/>
    <p:sldId id="539" r:id="rId62"/>
    <p:sldId id="472" r:id="rId63"/>
    <p:sldId id="533" r:id="rId64"/>
    <p:sldId id="470" r:id="rId65"/>
    <p:sldId id="537" r:id="rId66"/>
    <p:sldId id="527"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476"/>
            <p14:sldId id="498"/>
            <p14:sldId id="540"/>
            <p14:sldId id="480"/>
            <p14:sldId id="499"/>
            <p14:sldId id="478"/>
            <p14:sldId id="507"/>
          </p14:sldIdLst>
        </p14:section>
        <p14:section name="Professional Profile Learning" id="{5A1381A5-1A5F-5E43-BF43-14AEB3C65BBA}">
          <p14:sldIdLst>
            <p14:sldId id="427"/>
            <p14:sldId id="482"/>
            <p14:sldId id="508"/>
            <p14:sldId id="513"/>
            <p14:sldId id="483"/>
            <p14:sldId id="488"/>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28"/>
            <p14:sldId id="529"/>
            <p14:sldId id="530"/>
            <p14:sldId id="505"/>
            <p14:sldId id="519"/>
            <p14:sldId id="515"/>
            <p14:sldId id="53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FE4"/>
    <a:srgbClr val="D74F4A"/>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092"/>
    <p:restoredTop sz="76984"/>
  </p:normalViewPr>
  <p:slideViewPr>
    <p:cSldViewPr snapToGrid="0" snapToObjects="1">
      <p:cViewPr varScale="1">
        <p:scale>
          <a:sx n="82" d="100"/>
          <a:sy n="82" d="100"/>
        </p:scale>
        <p:origin x="17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15/11/2021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a:t>
            </a:r>
            <a:r>
              <a:rPr lang="fr-FR" dirty="0" err="1"/>
              <a:t>problematic</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RL to NLP and </a:t>
            </a:r>
            <a:r>
              <a:rPr lang="fr-FR" dirty="0" err="1"/>
              <a:t>Text</a:t>
            </a:r>
            <a:r>
              <a:rPr lang="fr-FR" dirty="0"/>
              <a:t> </a:t>
            </a:r>
            <a:r>
              <a:rPr lang="fr-FR" dirty="0" err="1"/>
              <a:t>generation</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a:t>
                </a:r>
                <a:r>
                  <a:rPr lang="en-US" b="0" dirty="0" err="1"/>
                  <a:t>sentime</a:t>
                </a:r>
                <a14:m>
                  <m:oMath xmlns:m="http://schemas.openxmlformats.org/officeDocument/2006/math">
                    <m:acc>
                      <m:accPr>
                        <m:chr m:val="̂"/>
                        <m:ctrlPr>
                          <a:rPr lang="en-US" b="0" i="1" smtClean="0">
                            <a:latin typeface="Cambria Math" panose="02040503050406030204" pitchFamily="18" charset="0"/>
                          </a:rPr>
                        </m:ctrlPr>
                      </m:accPr>
                      <m:e/>
                    </m:acc>
                  </m:oMath>
                </a14:m>
                <a:r>
                  <a:rPr lang="en-US" b="0" dirty="0" err="1"/>
                  <a:t>nt</a:t>
                </a:r>
                <a:r>
                  <a:rPr lang="en-US" b="0" dirty="0"/>
                  <a: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a:t>
                </a:r>
              </a:p>
              <a:p>
                <a:r>
                  <a:rPr lang="en-US" b="0" dirty="0"/>
                  <a:t>The rating regression module takes both the user and the item profiles as input…</a:t>
                </a:r>
              </a:p>
              <a:p>
                <a:r>
                  <a:rPr lang="en-US" b="0" dirty="0"/>
                  <a:t>Both modules share inner intermediate representation to refine the models’ understanding of the user’s tastes.</a:t>
                </a:r>
              </a:p>
              <a:p>
                <a:endParaRPr lang="en-US" b="0" dirty="0"/>
              </a:p>
              <a:p>
                <a:r>
                  <a:rPr lang="en-US" b="0" dirty="0"/>
                  <a:t>While those two tasks are rarely combined, because they are quite different, in this precise setting they are complementary as the Sentiment Analysis module gives us a global, absolute idea of the feeling expressed in the review, thus acting as a regularization for the Rating Regression module, which informs us more precisely regarding the user-item interaction.</a:t>
                </a:r>
              </a:p>
            </p:txBody>
          </p:sp>
        </mc:Choice>
        <mc:Fallback>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a:t>
                </a:r>
                <a:r>
                  <a:rPr lang="en-US" b="0" dirty="0" err="1"/>
                  <a:t>sentime</a:t>
                </a:r>
                <a:r>
                  <a:rPr lang="en-US" b="0" i="0">
                    <a:latin typeface="Cambria Math" panose="02040503050406030204" pitchFamily="18" charset="0"/>
                  </a:rPr>
                  <a:t>() ̂</a:t>
                </a:r>
                <a:r>
                  <a:rPr lang="en-US" b="0" dirty="0" err="1"/>
                  <a:t>nt</a:t>
                </a:r>
                <a:r>
                  <a:rPr lang="en-US" b="0" dirty="0"/>
                  <a: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a:t>
                </a:r>
              </a:p>
              <a:p>
                <a:r>
                  <a:rPr lang="en-US" b="0" dirty="0"/>
                  <a:t>The rating regression module takes both the user and the item profiles as input…</a:t>
                </a:r>
              </a:p>
              <a:p>
                <a:r>
                  <a:rPr lang="en-US" b="0" dirty="0"/>
                  <a:t>Both modules share inner intermediate representation to refine the models’ understanding of the user’s tastes.</a:t>
                </a:r>
              </a:p>
              <a:p>
                <a:endParaRPr lang="en-US" b="0" dirty="0"/>
              </a:p>
              <a:p>
                <a:r>
                  <a:rPr lang="en-US" b="0" dirty="0"/>
                  <a:t>While those two tasks are rarely combined, because they are quite different, in this precise setting they are complementary as the Sentiment Analysis module gives us a global, absolute idea of the feeling expressed in the review, thus acting as a regularization for the Rating Regression module, which informs us more precisely regarding the user-item interaction.</a:t>
                </a:r>
              </a:p>
            </p:txBody>
          </p:sp>
        </mc:Fallback>
      </mc:AlternateContent>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noProof="0" dirty="0"/>
              <a:t>Note that “RBA” stands for Hierarchical </a:t>
            </a:r>
            <a:r>
              <a:rPr lang="en-US" noProof="0" dirty="0" err="1"/>
              <a:t>Bidirectionnal</a:t>
            </a:r>
            <a:r>
              <a:rPr lang="en-US" noProof="0" dirty="0"/>
              <a:t> Attentive module and is described in detail in the following slides.</a:t>
            </a:r>
          </a:p>
          <a:p>
            <a:endParaRPr lang="en-US" noProof="0" dirty="0"/>
          </a:p>
          <a:p>
            <a:r>
              <a:rPr lang="en-US" noProof="0" dirty="0"/>
              <a:t>From a high-level perspective, the sentiment analysis module does… by… [</a:t>
            </a:r>
            <a:r>
              <a:rPr lang="en-US" b="1" noProof="0" dirty="0"/>
              <a:t>ELABORATE</a:t>
            </a:r>
            <a:r>
              <a:rPr lang="en-US" noProof="0" dirty="0"/>
              <a:t>] </a:t>
            </a:r>
          </a:p>
          <a:p>
            <a:r>
              <a:rPr lang="en-US" noProof="0" dirty="0">
                <a:sym typeface="Wingdings" pitchFamily="2" charset="2"/>
              </a:rPr>
              <a:t> </a:t>
            </a:r>
            <a:r>
              <a:rPr lang="en-US" noProof="0" dirty="0" err="1"/>
              <a:t>agg</a:t>
            </a:r>
            <a:r>
              <a:rPr lang="en-US" noProof="0" dirty="0"/>
              <a:t> prob, attention as the solution.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sentiment analysis uses the representation of the rating prediction module in two places: once at the word level RBA, and then at the sentence level RBA, which gives it its hierarchical component.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TODO : </a:t>
            </a:r>
            <a:r>
              <a:rPr lang="fr-FR" sz="1200" b="0" i="0" u="none" strike="noStrike" kern="1200" dirty="0">
                <a:solidFill>
                  <a:schemeClr val="tx1"/>
                </a:solidFill>
                <a:effectLst/>
                <a:latin typeface="+mn-lt"/>
                <a:ea typeface="+mn-ea"/>
                <a:cs typeface="+mn-cs"/>
              </a:rPr>
              <a:t>justifier l'agrégat d’attention au lieu de </a:t>
            </a:r>
            <a:r>
              <a:rPr lang="fr-FR" sz="1200" b="0" i="0" u="none" strike="noStrike" kern="1200" dirty="0" err="1">
                <a:solidFill>
                  <a:schemeClr val="tx1"/>
                </a:solidFill>
                <a:effectLst/>
                <a:latin typeface="+mn-lt"/>
                <a:ea typeface="+mn-ea"/>
                <a:cs typeface="+mn-cs"/>
              </a:rPr>
              <a:t>backprop</a:t>
            </a:r>
            <a:r>
              <a:rPr lang="fr-FR" sz="1200" b="0" i="0" u="none" strike="noStrike" kern="1200" dirty="0">
                <a:solidFill>
                  <a:schemeClr val="tx1"/>
                </a:solidFill>
                <a:effectLst/>
                <a:latin typeface="+mn-lt"/>
                <a:ea typeface="+mn-ea"/>
                <a:cs typeface="+mn-cs"/>
              </a:rPr>
              <a:t> sur les mots (moins lourd, moins de </a:t>
            </a:r>
            <a:r>
              <a:rPr lang="fr-FR" sz="1200" b="0" i="0" u="none" strike="noStrike" kern="1200" dirty="0" err="1">
                <a:solidFill>
                  <a:schemeClr val="tx1"/>
                </a:solidFill>
                <a:effectLst/>
                <a:latin typeface="+mn-lt"/>
                <a:ea typeface="+mn-ea"/>
                <a:cs typeface="+mn-cs"/>
              </a:rPr>
              <a:t>param</a:t>
            </a:r>
            <a:r>
              <a:rPr lang="fr-FR" sz="1200" b="0" i="0" u="none" strike="noStrike" kern="1200" dirty="0">
                <a:solidFill>
                  <a:schemeClr val="tx1"/>
                </a:solidFill>
                <a:effectLst/>
                <a:latin typeface="+mn-lt"/>
                <a:ea typeface="+mn-ea"/>
                <a:cs typeface="+mn-cs"/>
              </a:rPr>
              <a:t> = moins de risque d’</a:t>
            </a:r>
            <a:r>
              <a:rPr lang="fr-FR" sz="1200" b="0" i="0" u="none" strike="noStrike" kern="1200" dirty="0" err="1">
                <a:solidFill>
                  <a:schemeClr val="tx1"/>
                </a:solidFill>
                <a:effectLst/>
                <a:latin typeface="+mn-lt"/>
                <a:ea typeface="+mn-ea"/>
                <a:cs typeface="+mn-cs"/>
              </a:rPr>
              <a:t>overfit</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Also</a:t>
            </a:r>
            <a:r>
              <a:rPr lang="fr-FR" sz="1200" b="0" i="0" u="none" strike="noStrike" kern="1200" dirty="0">
                <a:solidFill>
                  <a:schemeClr val="tx1"/>
                </a:solidFill>
                <a:effectLst/>
                <a:latin typeface="+mn-lt"/>
                <a:ea typeface="+mn-ea"/>
                <a:cs typeface="+mn-cs"/>
              </a:rPr>
              <a:t> : on veut une composante de </a:t>
            </a:r>
            <a:r>
              <a:rPr lang="fr-FR" sz="1200" b="0" i="0" u="none" strike="noStrike" kern="1200" dirty="0" err="1">
                <a:solidFill>
                  <a:schemeClr val="tx1"/>
                </a:solidFill>
                <a:effectLst/>
                <a:latin typeface="+mn-lt"/>
                <a:ea typeface="+mn-ea"/>
                <a:cs typeface="+mn-cs"/>
              </a:rPr>
              <a:t>langague</a:t>
            </a:r>
            <a:r>
              <a:rPr lang="fr-FR" sz="1200" b="0" i="0" u="none" strike="noStrike" kern="1200" dirty="0">
                <a:solidFill>
                  <a:schemeClr val="tx1"/>
                </a:solidFill>
                <a:effectLst/>
                <a:latin typeface="+mn-lt"/>
                <a:ea typeface="+mn-ea"/>
                <a:cs typeface="+mn-cs"/>
              </a:rPr>
              <a:t> généraliste, et non pas adapter les </a:t>
            </a:r>
            <a:r>
              <a:rPr lang="fr-FR" sz="1200" b="0" i="0" u="none" strike="noStrike" kern="1200" dirty="0" err="1">
                <a:solidFill>
                  <a:schemeClr val="tx1"/>
                </a:solidFill>
                <a:effectLst/>
                <a:latin typeface="+mn-lt"/>
                <a:ea typeface="+mn-ea"/>
                <a:cs typeface="+mn-cs"/>
              </a:rPr>
              <a:t>rep</a:t>
            </a:r>
            <a:r>
              <a:rPr lang="fr-FR" sz="1200" b="0" i="0" u="none" strike="noStrike" kern="1200" dirty="0">
                <a:solidFill>
                  <a:schemeClr val="tx1"/>
                </a:solidFill>
                <a:effectLst/>
                <a:latin typeface="+mn-lt"/>
                <a:ea typeface="+mn-ea"/>
                <a:cs typeface="+mn-cs"/>
              </a:rPr>
              <a:t> des mots à notre problème, c’est le rôle du </a:t>
            </a:r>
            <a:r>
              <a:rPr lang="fr-FR" sz="1200" b="0" i="0" u="none" strike="noStrike" kern="1200" dirty="0" err="1">
                <a:solidFill>
                  <a:schemeClr val="tx1"/>
                </a:solidFill>
                <a:effectLst/>
                <a:latin typeface="+mn-lt"/>
                <a:ea typeface="+mn-ea"/>
                <a:cs typeface="+mn-cs"/>
              </a:rPr>
              <a:t>reco</a:t>
            </a:r>
            <a:r>
              <a:rPr lang="fr-FR" sz="1200" b="0" i="0" u="none" strike="noStrike" kern="1200" dirty="0">
                <a:solidFill>
                  <a:schemeClr val="tx1"/>
                </a:solidFill>
                <a:effectLs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sentiment analysis uses the representation of the rating prediction module in two places: once at the word level RBA, and then at the sentence level RBA, which gives it its hierarchical component.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TODO : </a:t>
            </a:r>
            <a:r>
              <a:rPr lang="fr-FR" sz="1200" b="0" i="0" u="none" strike="noStrike" kern="1200" dirty="0">
                <a:solidFill>
                  <a:schemeClr val="tx1"/>
                </a:solidFill>
                <a:effectLst/>
                <a:latin typeface="+mn-lt"/>
                <a:ea typeface="+mn-ea"/>
                <a:cs typeface="+mn-cs"/>
              </a:rPr>
              <a:t>justifier l'agrégat d’attention au lieu de </a:t>
            </a:r>
            <a:r>
              <a:rPr lang="fr-FR" sz="1200" b="0" i="0" u="none" strike="noStrike" kern="1200" dirty="0" err="1">
                <a:solidFill>
                  <a:schemeClr val="tx1"/>
                </a:solidFill>
                <a:effectLst/>
                <a:latin typeface="+mn-lt"/>
                <a:ea typeface="+mn-ea"/>
                <a:cs typeface="+mn-cs"/>
              </a:rPr>
              <a:t>backprop</a:t>
            </a:r>
            <a:r>
              <a:rPr lang="fr-FR" sz="1200" b="0" i="0" u="none" strike="noStrike" kern="1200" dirty="0">
                <a:solidFill>
                  <a:schemeClr val="tx1"/>
                </a:solidFill>
                <a:effectLst/>
                <a:latin typeface="+mn-lt"/>
                <a:ea typeface="+mn-ea"/>
                <a:cs typeface="+mn-cs"/>
              </a:rPr>
              <a:t> sur les mots (moins lourd, moins de </a:t>
            </a:r>
            <a:r>
              <a:rPr lang="fr-FR" sz="1200" b="0" i="0" u="none" strike="noStrike" kern="1200" dirty="0" err="1">
                <a:solidFill>
                  <a:schemeClr val="tx1"/>
                </a:solidFill>
                <a:effectLst/>
                <a:latin typeface="+mn-lt"/>
                <a:ea typeface="+mn-ea"/>
                <a:cs typeface="+mn-cs"/>
              </a:rPr>
              <a:t>param</a:t>
            </a:r>
            <a:r>
              <a:rPr lang="fr-FR" sz="1200" b="0" i="0" u="none" strike="noStrike" kern="1200" dirty="0">
                <a:solidFill>
                  <a:schemeClr val="tx1"/>
                </a:solidFill>
                <a:effectLst/>
                <a:latin typeface="+mn-lt"/>
                <a:ea typeface="+mn-ea"/>
                <a:cs typeface="+mn-cs"/>
              </a:rPr>
              <a:t> = moins de risque d’</a:t>
            </a:r>
            <a:r>
              <a:rPr lang="fr-FR" sz="1200" b="0" i="0" u="none" strike="noStrike" kern="1200" dirty="0" err="1">
                <a:solidFill>
                  <a:schemeClr val="tx1"/>
                </a:solidFill>
                <a:effectLst/>
                <a:latin typeface="+mn-lt"/>
                <a:ea typeface="+mn-ea"/>
                <a:cs typeface="+mn-cs"/>
              </a:rPr>
              <a:t>overfit</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Also</a:t>
            </a:r>
            <a:r>
              <a:rPr lang="fr-FR" sz="1200" b="0" i="0" u="none" strike="noStrike" kern="1200" dirty="0">
                <a:solidFill>
                  <a:schemeClr val="tx1"/>
                </a:solidFill>
                <a:effectLst/>
                <a:latin typeface="+mn-lt"/>
                <a:ea typeface="+mn-ea"/>
                <a:cs typeface="+mn-cs"/>
              </a:rPr>
              <a:t> : on veut une composante de </a:t>
            </a:r>
            <a:r>
              <a:rPr lang="fr-FR" sz="1200" b="0" i="0" u="none" strike="noStrike" kern="1200" dirty="0" err="1">
                <a:solidFill>
                  <a:schemeClr val="tx1"/>
                </a:solidFill>
                <a:effectLst/>
                <a:latin typeface="+mn-lt"/>
                <a:ea typeface="+mn-ea"/>
                <a:cs typeface="+mn-cs"/>
              </a:rPr>
              <a:t>langague</a:t>
            </a:r>
            <a:r>
              <a:rPr lang="fr-FR" sz="1200" b="0" i="0" u="none" strike="noStrike" kern="1200" dirty="0">
                <a:solidFill>
                  <a:schemeClr val="tx1"/>
                </a:solidFill>
                <a:effectLst/>
                <a:latin typeface="+mn-lt"/>
                <a:ea typeface="+mn-ea"/>
                <a:cs typeface="+mn-cs"/>
              </a:rPr>
              <a:t> généraliste, et non pas adapter les </a:t>
            </a:r>
            <a:r>
              <a:rPr lang="fr-FR" sz="1200" b="0" i="0" u="none" strike="noStrike" kern="1200" dirty="0" err="1">
                <a:solidFill>
                  <a:schemeClr val="tx1"/>
                </a:solidFill>
                <a:effectLst/>
                <a:latin typeface="+mn-lt"/>
                <a:ea typeface="+mn-ea"/>
                <a:cs typeface="+mn-cs"/>
              </a:rPr>
              <a:t>rep</a:t>
            </a:r>
            <a:r>
              <a:rPr lang="fr-FR" sz="1200" b="0" i="0" u="none" strike="noStrike" kern="1200" dirty="0">
                <a:solidFill>
                  <a:schemeClr val="tx1"/>
                </a:solidFill>
                <a:effectLst/>
                <a:latin typeface="+mn-lt"/>
                <a:ea typeface="+mn-ea"/>
                <a:cs typeface="+mn-cs"/>
              </a:rPr>
              <a:t> des mots à notre problème, c’est le rôle du </a:t>
            </a:r>
            <a:r>
              <a:rPr lang="fr-FR" sz="1200" b="0" i="0" u="none" strike="noStrike" kern="1200" dirty="0" err="1">
                <a:solidFill>
                  <a:schemeClr val="tx1"/>
                </a:solidFill>
                <a:effectLst/>
                <a:latin typeface="+mn-lt"/>
                <a:ea typeface="+mn-ea"/>
                <a:cs typeface="+mn-cs"/>
              </a:rPr>
              <a:t>reco</a:t>
            </a:r>
            <a:r>
              <a:rPr lang="fr-FR" sz="1200" b="0" i="0" u="none" strike="noStrike" kern="1200" dirty="0">
                <a:solidFill>
                  <a:schemeClr val="tx1"/>
                </a:solidFill>
                <a:effectLs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3916281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2629007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59271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leveraging of user-generated text. </a:t>
            </a:r>
          </a:p>
          <a:p>
            <a:endParaRPr lang="en-US" dirty="0"/>
          </a:p>
          <a:p>
            <a:r>
              <a:rPr lang="en-US" dirty="0"/>
              <a:t>Aside from this type of data being widely available, we think it Is also highly descriptive of the users themselves. 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r>
              <a:rPr lang="en-US" dirty="0"/>
              <a:t>We want to use user-generated texts to build versatile, meaningful and explainable representations.</a:t>
            </a:r>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15/11/2021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15/11/2021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15/11/2021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8.jpg"/></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via Matrix Factorization </a:t>
            </a:r>
            <a:r>
              <a:rPr lang="en-US" dirty="0">
                <a:solidFill>
                  <a:schemeClr val="tx1">
                    <a:lumMod val="75000"/>
                    <a:lumOff val="25000"/>
                  </a:schemeClr>
                </a:solidFill>
              </a:rPr>
              <a:t>[1]</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[2]</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[3]</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a:t>
            </a:r>
            <a:r>
              <a:rPr lang="en-US" i="1" dirty="0" err="1">
                <a:solidFill>
                  <a:schemeClr val="tx1">
                    <a:lumMod val="75000"/>
                    <a:lumOff val="25000"/>
                  </a:schemeClr>
                </a:solidFill>
              </a:rPr>
              <a:t>Koren</a:t>
            </a:r>
            <a:r>
              <a:rPr lang="en-US" i="1" dirty="0">
                <a:solidFill>
                  <a:schemeClr val="tx1">
                    <a:lumMod val="75000"/>
                    <a:lumOff val="25000"/>
                  </a:schemeClr>
                </a:solidFill>
              </a:rPr>
              <a:t> et al., 2009, [2]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[3]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429000"/>
            <a:ext cx="2068836" cy="1720016"/>
            <a:chOff x="6812205" y="3416219"/>
            <a:chExt cx="2068836" cy="1720016"/>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12205" y="4424245"/>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12205" y="4424245"/>
                  <a:ext cx="2068836" cy="711990"/>
                </a:xfrm>
                <a:prstGeom prst="rect">
                  <a:avLst/>
                </a:prstGeom>
                <a:blipFill>
                  <a:blip r:embed="rId4"/>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63006" y="3416219"/>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63006" y="3416219"/>
                  <a:ext cx="1367234" cy="756233"/>
                </a:xfrm>
                <a:prstGeom prst="rect">
                  <a:avLst/>
                </a:prstGeom>
                <a:blipFill>
                  <a:blip r:embed="rId5"/>
                  <a:stretch>
                    <a:fillRect l="-25000" t="-120000" r="-6481" b="-180000"/>
                  </a:stretch>
                </a:blipFill>
              </p:spPr>
              <p:txBody>
                <a:bodyPr/>
                <a:lstStyle/>
                <a:p>
                  <a:r>
                    <a:rPr lang="fr-FR">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solidFill>
                            <a:schemeClr val="tx2"/>
                          </a:solidFill>
                          <a:latin typeface="Cambria Math" panose="02040503050406030204" pitchFamily="18" charset="0"/>
                        </a:rPr>
                        <m:t>𝑎</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𝑢</m:t>
                              </m:r>
                              <m:r>
                                <a:rPr lang="fr-FR" sz="2000" b="0" i="1" smtClean="0">
                                  <a:solidFill>
                                    <a:schemeClr val="tx2"/>
                                  </a:solidFill>
                                  <a:latin typeface="Cambria Math" panose="02040503050406030204" pitchFamily="18" charset="0"/>
                                </a:rPr>
                                <m:t>,</m:t>
                              </m:r>
                              <m:r>
                                <a:rPr lang="fr-FR" sz="2000" b="0" i="1" smtClean="0">
                                  <a:solidFill>
                                    <a:schemeClr val="tx2"/>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642259" y="1544651"/>
            <a:ext cx="1819261" cy="1327027"/>
            <a:chOff x="3576823" y="4968628"/>
            <a:chExt cx="1990352" cy="1327027"/>
          </a:xfrm>
        </p:grpSpPr>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4968628"/>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𝑢</m:t>
                          </m:r>
                          <m:r>
                            <a:rPr lang="fr-FR" sz="2000" i="1">
                              <a:solidFill>
                                <a:schemeClr val="tx2"/>
                              </a:solidFill>
                              <a:latin typeface="Cambria Math" panose="02040503050406030204" pitchFamily="18" charset="0"/>
                            </a:rPr>
                            <m:t>,</m:t>
                          </m:r>
                          <m:r>
                            <a:rPr lang="fr-FR" sz="2000" i="1">
                              <a:solidFill>
                                <a:schemeClr val="tx2"/>
                              </a:solidFill>
                              <a:latin typeface="Cambria Math" panose="02040503050406030204" pitchFamily="18" charset="0"/>
                            </a:rPr>
                            <m:t>𝑖</m:t>
                          </m:r>
                        </m:sub>
                      </m:sSub>
                    </m:oMath>
                  </a14:m>
                  <a:r>
                    <a:rPr lang="fr-FR" sz="2000" dirty="0">
                      <a:solidFill>
                        <a:schemeClr val="tx2"/>
                      </a:solidFill>
                    </a:rPr>
                    <a:t> =</a:t>
                  </a:r>
                  <a14:m>
                    <m:oMath xmlns:m="http://schemas.openxmlformats.org/officeDocument/2006/math">
                      <m:sSup>
                        <m:sSupPr>
                          <m:ctrlPr>
                            <a:rPr lang="fr-FR" sz="2000" b="0" i="1" dirty="0" smtClean="0">
                              <a:solidFill>
                                <a:schemeClr val="tx2"/>
                              </a:solidFill>
                              <a:latin typeface="Cambria Math" panose="02040503050406030204" pitchFamily="18" charset="0"/>
                            </a:rPr>
                          </m:ctrlPr>
                        </m:sSupPr>
                        <m:e>
                          <m:r>
                            <a:rPr lang="fr-FR" sz="2000" b="0" i="1" dirty="0" smtClean="0">
                              <a:solidFill>
                                <a:schemeClr val="tx2"/>
                              </a:solidFill>
                              <a:latin typeface="Cambria Math" panose="02040503050406030204" pitchFamily="18" charset="0"/>
                            </a:rPr>
                            <m:t>𝑊</m:t>
                          </m:r>
                        </m:e>
                        <m:sup>
                          <m:r>
                            <a:rPr lang="fr-FR" sz="2000" b="0" i="1" dirty="0" smtClean="0">
                              <a:solidFill>
                                <a:schemeClr val="tx2"/>
                              </a:solidFill>
                              <a:latin typeface="Cambria Math" panose="02040503050406030204" pitchFamily="18" charset="0"/>
                            </a:rPr>
                            <m:t>𝑙</m:t>
                          </m:r>
                        </m:sup>
                      </m:sSup>
                      <m:r>
                        <a:rPr lang="fr-FR" sz="2000" b="0" i="1" dirty="0" smtClean="0">
                          <a:solidFill>
                            <a:schemeClr val="tx2"/>
                          </a:solidFill>
                          <a:latin typeface="Cambria Math" panose="02040503050406030204" pitchFamily="18" charset="0"/>
                        </a:rPr>
                        <m:t>𝑙</m:t>
                      </m:r>
                      <m:r>
                        <a:rPr lang="fr-FR" sz="2000" b="0" i="1" dirty="0" smtClean="0">
                          <a:solidFill>
                            <a:schemeClr val="tx2"/>
                          </a:solidFill>
                          <a:latin typeface="Cambria Math" panose="02040503050406030204" pitchFamily="18" charset="0"/>
                        </a:rPr>
                        <m:t>+</m:t>
                      </m:r>
                      <m:sSub>
                        <m:sSubPr>
                          <m:ctrlPr>
                            <a:rPr lang="fr-FR" sz="2000" b="0" i="1" dirty="0" smtClean="0">
                              <a:solidFill>
                                <a:schemeClr val="tx2"/>
                              </a:solidFill>
                              <a:latin typeface="Cambria Math" panose="02040503050406030204" pitchFamily="18" charset="0"/>
                            </a:rPr>
                          </m:ctrlPr>
                        </m:sSubPr>
                        <m:e>
                          <m:r>
                            <a:rPr lang="fr-FR" sz="2000" b="0" i="1" dirty="0" smtClean="0">
                              <a:solidFill>
                                <a:schemeClr val="tx2"/>
                              </a:solidFill>
                              <a:latin typeface="Cambria Math" panose="02040503050406030204" pitchFamily="18" charset="0"/>
                            </a:rPr>
                            <m:t>𝑏</m:t>
                          </m:r>
                        </m:e>
                        <m:sub>
                          <m:r>
                            <a:rPr lang="fr-FR" sz="2000" b="0" i="1" dirty="0" smtClean="0">
                              <a:solidFill>
                                <a:schemeClr val="tx2"/>
                              </a:solidFill>
                              <a:latin typeface="Cambria Math" panose="02040503050406030204" pitchFamily="18" charset="0"/>
                            </a:rPr>
                            <m:t>𝑙</m:t>
                          </m:r>
                        </m:sub>
                      </m:sSub>
                    </m:oMath>
                  </a14:m>
                  <a:endParaRPr lang="fr-FR" sz="2000" b="0" dirty="0">
                    <a:solidFill>
                      <a:schemeClr val="tx2"/>
                    </a:solidFill>
                  </a:endParaRPr>
                </a:p>
                <a:p>
                  <a:r>
                    <a:rPr lang="fr-FR" sz="2000" dirty="0">
                      <a:solidFill>
                        <a:schemeClr val="tx2"/>
                      </a:solidFill>
                    </a:rPr>
                    <a:t> </a:t>
                  </a:r>
                </a:p>
              </p:txBody>
            </p:sp>
          </mc:Choice>
          <mc:Fallback>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4968628"/>
                  <a:ext cx="1990352" cy="628955"/>
                </a:xfrm>
                <a:prstGeom prst="rect">
                  <a:avLst/>
                </a:prstGeom>
                <a:blipFill>
                  <a:blip r:embed="rId4"/>
                  <a:stretch>
                    <a:fillRect l="-4167" t="-117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5F714860-3DB8-F544-B88E-48DE698F8F23}"/>
                    </a:ext>
                  </a:extLst>
                </p:cNvPr>
                <p:cNvSpPr txBox="1"/>
                <p:nvPr/>
              </p:nvSpPr>
              <p:spPr>
                <a:xfrm>
                  <a:off x="3576823" y="569408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oMath>
                  </a14:m>
                  <a:r>
                    <a:rPr lang="fr-FR" sz="2000" dirty="0">
                      <a:solidFill>
                        <a:schemeClr val="tx2"/>
                      </a:solidFill>
                    </a:rPr>
                    <a:t> =</a:t>
                  </a:r>
                  <a:r>
                    <a:rPr lang="fr-FR" sz="2000" dirty="0">
                      <a:solidFill>
                        <a:schemeClr val="tx2"/>
                      </a:solidFill>
                      <a:ea typeface="Cambria Math" panose="02040503050406030204" pitchFamily="18" charset="0"/>
                    </a:rPr>
                    <a:t> </a:t>
                  </a:r>
                  <a14:m>
                    <m:oMath xmlns:m="http://schemas.openxmlformats.org/officeDocument/2006/math">
                      <m:f>
                        <m:fPr>
                          <m:ctrlPr>
                            <a:rPr lang="fr-FR" sz="2000" i="1" dirty="0">
                              <a:solidFill>
                                <a:schemeClr val="tx2"/>
                              </a:solidFill>
                              <a:latin typeface="Cambria Math" panose="02040503050406030204" pitchFamily="18" charset="0"/>
                              <a:ea typeface="Cambria Math" panose="02040503050406030204" pitchFamily="18" charset="0"/>
                            </a:rPr>
                          </m:ctrlPr>
                        </m:fPr>
                        <m:num>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b="0" i="1" dirty="0" smtClean="0">
                                  <a:solidFill>
                                    <a:schemeClr val="tx2"/>
                                  </a:solidFill>
                                  <a:latin typeface="Cambria Math" panose="02040503050406030204" pitchFamily="18" charset="0"/>
                                  <a:ea typeface="Cambria Math" panose="02040503050406030204" pitchFamily="18" charset="0"/>
                                </a:rPr>
                                <m:t>h</m:t>
                              </m:r>
                            </m:e>
                            <m:sub>
                              <m:r>
                                <a:rPr lang="fr-FR" sz="2000" b="0" i="1" dirty="0" smtClean="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solidFill>
                                  <a:latin typeface="Cambria Math" panose="02040503050406030204" pitchFamily="18" charset="0"/>
                                  <a:ea typeface="Cambria Math" panose="02040503050406030204" pitchFamily="18" charset="0"/>
                                </a:rPr>
                                <m:t>𝑗</m:t>
                              </m:r>
                            </m:sub>
                            <m:sup/>
                            <m:e>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b="0" i="1" dirty="0" smtClean="0">
                                      <a:solidFill>
                                        <a:schemeClr val="tx2"/>
                                      </a:solidFill>
                                      <a:latin typeface="Cambria Math" panose="02040503050406030204" pitchFamily="18" charset="0"/>
                                      <a:ea typeface="Cambria Math" panose="02040503050406030204" pitchFamily="18" charset="0"/>
                                    </a:rPr>
                                    <m:t>h</m:t>
                                  </m:r>
                                </m:e>
                                <m:sub>
                                  <m:r>
                                    <a:rPr lang="fr-FR" sz="2000" i="1" dirty="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e>
                          </m:nary>
                        </m:den>
                      </m:f>
                    </m:oMath>
                  </a14:m>
                  <a:endParaRPr lang="fr-FR" sz="2000" dirty="0">
                    <a:solidFill>
                      <a:schemeClr val="tx2"/>
                    </a:solidFill>
                  </a:endParaRPr>
                </a:p>
              </p:txBody>
            </p:sp>
          </mc:Choice>
          <mc:Fallback>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576823" y="5694080"/>
                  <a:ext cx="1990352" cy="601575"/>
                </a:xfrm>
                <a:prstGeom prst="rect">
                  <a:avLst/>
                </a:prstGeom>
                <a:blipFill>
                  <a:blip r:embed="rId5"/>
                  <a:stretch>
                    <a:fillRect l="-4167" t="-12245" b="-91837"/>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0" i="1" smtClean="0">
                              <a:solidFill>
                                <a:schemeClr val="tx2"/>
                              </a:solidFill>
                              <a:latin typeface="Cambria Math" panose="02040503050406030204" pitchFamily="18" charset="0"/>
                            </a:rPr>
                            <m:t>𝑎</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9735"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2499729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146014"/>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5711986"/>
            <a:ext cx="8198602" cy="461665"/>
          </a:xfrm>
          <a:prstGeom prst="rect">
            <a:avLst/>
          </a:prstGeom>
          <a:noFill/>
        </p:spPr>
        <p:txBody>
          <a:bodyPr wrap="square" rtlCol="0">
            <a:spAutoFit/>
          </a:bodyPr>
          <a:lstStyle/>
          <a:p>
            <a:pPr algn="ctr"/>
            <a:r>
              <a:rPr lang="en-US" sz="2400" dirty="0">
                <a:solidFill>
                  <a:schemeClr val="tx2"/>
                </a:solidFill>
              </a:rPr>
              <a:t>Hierarchical Information </a:t>
            </a:r>
            <a:r>
              <a:rPr lang="en-US" sz="2400" dirty="0">
                <a:solidFill>
                  <a:schemeClr val="tx2"/>
                </a:solidFill>
                <a:sym typeface="Wingdings" pitchFamily="2" charset="2"/>
              </a:rPr>
              <a:t> Multi-Level Personalization </a:t>
            </a:r>
            <a:endParaRPr lang="en-US" sz="2400" dirty="0">
              <a:solidFill>
                <a:schemeClr val="tx2"/>
              </a:solidFill>
            </a:endParaRPr>
          </a:p>
        </p:txBody>
      </p:sp>
    </p:spTree>
    <p:extLst>
      <p:ext uri="{BB962C8B-B14F-4D97-AF65-F5344CB8AC3E}">
        <p14:creationId xmlns:p14="http://schemas.microsoft.com/office/powerpoint/2010/main" val="108177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2"/>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20</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Tree>
    <p:extLst>
      <p:ext uri="{BB962C8B-B14F-4D97-AF65-F5344CB8AC3E}">
        <p14:creationId xmlns:p14="http://schemas.microsoft.com/office/powerpoint/2010/main" val="2336720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21</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2"/>
          <a:stretch>
            <a:fillRect/>
          </a:stretch>
        </p:blipFill>
        <p:spPr>
          <a:xfrm>
            <a:off x="784723" y="1489798"/>
            <a:ext cx="7574554" cy="2046308"/>
          </a:xfrm>
          <a:prstGeom prst="rect">
            <a:avLst/>
          </a:prstGeom>
        </p:spPr>
      </p:pic>
    </p:spTree>
    <p:extLst>
      <p:ext uri="{BB962C8B-B14F-4D97-AF65-F5344CB8AC3E}">
        <p14:creationId xmlns:p14="http://schemas.microsoft.com/office/powerpoint/2010/main" val="807791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36634" y="1902343"/>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22</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572000" y="1737528"/>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955657"/>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955657"/>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211185" y="5951913"/>
            <a:ext cx="5291705" cy="369332"/>
          </a:xfrm>
          <a:prstGeom prst="rect">
            <a:avLst/>
          </a:prstGeom>
          <a:noFill/>
        </p:spPr>
        <p:txBody>
          <a:bodyPr wrap="none" rtlCol="0">
            <a:spAutoFit/>
          </a:bodyPr>
          <a:lstStyle/>
          <a:p>
            <a:r>
              <a:rPr lang="en-US" dirty="0">
                <a:solidFill>
                  <a:srgbClr val="C00000"/>
                </a:solidFill>
              </a:rPr>
              <a:t>TODO: more precision on the personalized component</a:t>
            </a:r>
          </a:p>
        </p:txBody>
      </p:sp>
    </p:spTree>
    <p:extLst>
      <p:ext uri="{BB962C8B-B14F-4D97-AF65-F5344CB8AC3E}">
        <p14:creationId xmlns:p14="http://schemas.microsoft.com/office/powerpoint/2010/main" val="2635476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23</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587889"/>
            <a:ext cx="7361695" cy="3682226"/>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Integrate </a:t>
            </a:r>
            <a:r>
              <a:rPr lang="en-US" sz="2400" b="1" dirty="0">
                <a:solidFill>
                  <a:schemeClr val="tx2"/>
                </a:solidFill>
              </a:rPr>
              <a:t>text reviews </a:t>
            </a:r>
            <a:r>
              <a:rPr lang="en-US" sz="2400" dirty="0">
                <a:solidFill>
                  <a:schemeClr val="tx2"/>
                </a:solidFill>
              </a:rPr>
              <a:t>in the recommendation process </a:t>
            </a:r>
          </a:p>
          <a:p>
            <a:pPr marL="342900" indent="-342900">
              <a:lnSpc>
                <a:spcPct val="200000"/>
              </a:lnSpc>
              <a:buFont typeface="Police système Courant"/>
              <a:buChar char="→"/>
            </a:pPr>
            <a:r>
              <a:rPr lang="en-US" sz="2400" b="1" dirty="0">
                <a:solidFill>
                  <a:schemeClr val="tx2"/>
                </a:solidFill>
              </a:rPr>
              <a:t>Improve</a:t>
            </a:r>
            <a:r>
              <a:rPr lang="en-US" sz="2400" dirty="0">
                <a:solidFill>
                  <a:schemeClr val="tx2"/>
                </a:solidFill>
              </a:rPr>
              <a:t> performances</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a:t>An NLP APPROACH TO PROFESSIONAL PROFILE LEARNING AND EVALUATION</a:t>
            </a:r>
            <a:endParaRPr lang="en-US" sz="320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25</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138773"/>
          </a:xfrm>
          <a:prstGeom prst="rect">
            <a:avLst/>
          </a:prstGeom>
          <a:noFill/>
        </p:spPr>
        <p:txBody>
          <a:bodyPr wrap="square" rtlCol="0">
            <a:spAutoFit/>
          </a:bodyPr>
          <a:lstStyle/>
          <a:p>
            <a:pPr algn="ctr"/>
            <a:r>
              <a:rPr lang="en-US" sz="2400" dirty="0">
                <a:solidFill>
                  <a:schemeClr val="accent1">
                    <a:lumMod val="75000"/>
                  </a:schemeClr>
                </a:solidFill>
              </a:rPr>
              <a:t>Problematic</a:t>
            </a:r>
          </a:p>
          <a:p>
            <a:pPr algn="ctr"/>
            <a:endParaRPr lang="en-US" sz="2400" dirty="0">
              <a:solidFill>
                <a:schemeClr val="accent1">
                  <a:lumMod val="75000"/>
                </a:schemeClr>
              </a:solidFill>
            </a:endParaRPr>
          </a:p>
          <a:p>
            <a:pPr algn="ctr"/>
            <a:r>
              <a:rPr lang="en-US" sz="2000" dirty="0">
                <a:solidFill>
                  <a:schemeClr val="tx2"/>
                </a:solidFill>
              </a:rPr>
              <a:t>How can we accurately represent a person’s professional profile?</a:t>
            </a: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2"/>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3"/>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4"/>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26</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27</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05410" y="5256635"/>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28</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56612"/>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197559" y="2446707"/>
            <a:ext cx="3336490" cy="2090751"/>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29</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5879779"/>
            <a:ext cx="8349231" cy="461665"/>
          </a:xfrm>
          <a:prstGeom prst="rect">
            <a:avLst/>
          </a:prstGeom>
          <a:noFill/>
        </p:spPr>
        <p:txBody>
          <a:bodyPr wrap="square" rtlCol="0">
            <a:spAutoFit/>
          </a:bodyPr>
          <a:lstStyle/>
          <a:p>
            <a:pPr algn="ctr"/>
            <a:r>
              <a:rPr lang="en-US" sz="2400" dirty="0">
                <a:solidFill>
                  <a:schemeClr val="tx2"/>
                </a:solidFill>
                <a:sym typeface="Wingdings" pitchFamily="2" charset="2"/>
              </a:rPr>
              <a:t> </a:t>
            </a:r>
            <a:r>
              <a:rPr lang="en-US" sz="2400" dirty="0">
                <a:solidFill>
                  <a:schemeClr val="tx2"/>
                </a:solidFill>
              </a:rPr>
              <a:t>The data is noisy, unstructured, redundant.</a:t>
            </a:r>
          </a:p>
        </p:txBody>
      </p:sp>
      <p:pic>
        <p:nvPicPr>
          <p:cNvPr id="7" name="Image 6">
            <a:extLst>
              <a:ext uri="{FF2B5EF4-FFF2-40B4-BE49-F238E27FC236}">
                <a16:creationId xmlns:a16="http://schemas.microsoft.com/office/drawing/2014/main" id="{63D53D4B-D2C9-F540-A284-36760C26323F}"/>
              </a:ext>
            </a:extLst>
          </p:cNvPr>
          <p:cNvPicPr>
            <a:picLocks noChangeAspect="1"/>
          </p:cNvPicPr>
          <p:nvPr/>
        </p:nvPicPr>
        <p:blipFill>
          <a:blip r:embed="rId4"/>
          <a:stretch>
            <a:fillRect/>
          </a:stretch>
        </p:blipFill>
        <p:spPr>
          <a:xfrm>
            <a:off x="3262293" y="2069284"/>
            <a:ext cx="5817691" cy="2719432"/>
          </a:xfrm>
          <a:prstGeom prst="rect">
            <a:avLst/>
          </a:prstGeom>
        </p:spPr>
      </p:pic>
    </p:spTree>
    <p:extLst>
      <p:ext uri="{BB962C8B-B14F-4D97-AF65-F5344CB8AC3E}">
        <p14:creationId xmlns:p14="http://schemas.microsoft.com/office/powerpoint/2010/main" val="2290165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30</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pPr marL="342900" indent="-342900">
              <a:buFont typeface="Arial" panose="020B0604020202020204" pitchFamily="34" charset="0"/>
              <a:buChar char="•"/>
            </a:pPr>
            <a:r>
              <a:rPr lang="en-US" sz="2400" dirty="0">
                <a:solidFill>
                  <a:schemeClr val="tx2"/>
                </a:solidFill>
                <a:sym typeface="Wingdings" pitchFamily="2" charset="2"/>
              </a:rPr>
              <a:t>Rarity</a:t>
            </a:r>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pic>
        <p:nvPicPr>
          <p:cNvPr id="8" name="Espace réservé du contenu 7">
            <a:extLst>
              <a:ext uri="{FF2B5EF4-FFF2-40B4-BE49-F238E27FC236}">
                <a16:creationId xmlns:a16="http://schemas.microsoft.com/office/drawing/2014/main" id="{E9A79AB1-4E8B-364C-B3E2-DC99C829F36E}"/>
              </a:ext>
            </a:extLst>
          </p:cNvPr>
          <p:cNvPicPr>
            <a:picLocks noGrp="1" noChangeAspect="1"/>
          </p:cNvPicPr>
          <p:nvPr>
            <p:ph idx="1"/>
          </p:nvPr>
        </p:nvPicPr>
        <p:blipFill>
          <a:blip r:embed="rId3"/>
          <a:stretch>
            <a:fillRect/>
          </a:stretch>
        </p:blipFill>
        <p:spPr>
          <a:xfrm>
            <a:off x="1028700" y="1399381"/>
            <a:ext cx="7086600" cy="46228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31</a:t>
            </a:fld>
            <a:endParaRPr lang="fr-FR"/>
          </a:p>
        </p:txBody>
      </p:sp>
    </p:spTree>
    <p:extLst>
      <p:ext uri="{BB962C8B-B14F-4D97-AF65-F5344CB8AC3E}">
        <p14:creationId xmlns:p14="http://schemas.microsoft.com/office/powerpoint/2010/main" val="4124801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32</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2"/>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299" y="1237352"/>
            <a:ext cx="5232701" cy="1215717"/>
          </a:xfrm>
          <a:prstGeom prst="rect">
            <a:avLst/>
          </a:prstGeom>
          <a:solidFill>
            <a:schemeClr val="accent6">
              <a:lumMod val="40000"/>
              <a:lumOff val="60000"/>
            </a:schemeClr>
          </a:solidFill>
        </p:spPr>
        <p:txBody>
          <a:bodyPr wrap="square" rtlCol="0">
            <a:spAutoFit/>
          </a:bodyPr>
          <a:lstStyle/>
          <a:p>
            <a:r>
              <a:rPr lang="en-US" sz="1900" i="1" dirty="0"/>
              <a:t>Enriching Word Vectors with </a:t>
            </a:r>
            <a:r>
              <a:rPr lang="en-US" sz="1900" i="1" dirty="0" err="1"/>
              <a:t>Subword</a:t>
            </a:r>
            <a:r>
              <a:rPr lang="en-US" sz="1900"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B96854A9-389F-234D-BEAD-A7B3BE813150}"/>
              </a:ext>
            </a:extLst>
          </p:cNvPr>
          <p:cNvPicPr>
            <a:picLocks noChangeAspect="1"/>
          </p:cNvPicPr>
          <p:nvPr/>
        </p:nvPicPr>
        <p:blipFill>
          <a:blip r:embed="rId2"/>
          <a:stretch>
            <a:fillRect/>
          </a:stretch>
        </p:blipFill>
        <p:spPr>
          <a:xfrm>
            <a:off x="157337" y="2715255"/>
            <a:ext cx="9079984" cy="3891421"/>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r>
                            <a:rPr lang="fr-FR" b="0" i="1" smtClean="0">
                              <a:latin typeface="Cambria Math" panose="02040503050406030204" pitchFamily="18" charset="0"/>
                            </a:rPr>
                            <m:t>0</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3"/>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4"/>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5159939" cy="369332"/>
          </a:xfrm>
          <a:prstGeom prst="rect">
            <a:avLst/>
          </a:prstGeom>
          <a:noFill/>
        </p:spPr>
        <p:txBody>
          <a:bodyPr wrap="none" rtlCol="0">
            <a:spAutoFit/>
          </a:bodyPr>
          <a:lstStyle/>
          <a:p>
            <a:r>
              <a:rPr lang="en-US" i="1" dirty="0"/>
              <a:t>Illustration of the Decoder </a:t>
            </a:r>
            <a:r>
              <a:rPr lang="en-US" i="1" dirty="0">
                <a:solidFill>
                  <a:srgbClr val="C00000"/>
                </a:solidFill>
              </a:rPr>
              <a:t>ADD TEACHER FORCING[1]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35</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023C743C-D9D2-074A-9658-E229CB5FF450}"/>
              </a:ext>
            </a:extLst>
          </p:cNvPr>
          <p:cNvPicPr>
            <a:picLocks noGrp="1" noChangeAspect="1"/>
          </p:cNvPicPr>
          <p:nvPr>
            <p:ph idx="1"/>
          </p:nvPr>
        </p:nvPicPr>
        <p:blipFill>
          <a:blip r:embed="rId3"/>
          <a:stretch>
            <a:fillRect/>
          </a:stretch>
        </p:blipFill>
        <p:spPr>
          <a:xfrm>
            <a:off x="1028699" y="794238"/>
            <a:ext cx="7086600" cy="2552700"/>
          </a:xfrm>
        </p:spPr>
      </p:pic>
      <p:sp>
        <p:nvSpPr>
          <p:cNvPr id="10" name="Rectangle 9">
            <a:extLst>
              <a:ext uri="{FF2B5EF4-FFF2-40B4-BE49-F238E27FC236}">
                <a16:creationId xmlns:a16="http://schemas.microsoft.com/office/drawing/2014/main" id="{39BD7327-352A-DB4F-AF0E-76134A9EC965}"/>
              </a:ext>
            </a:extLst>
          </p:cNvPr>
          <p:cNvSpPr/>
          <p:nvPr/>
        </p:nvSpPr>
        <p:spPr>
          <a:xfrm>
            <a:off x="2375949" y="3326397"/>
            <a:ext cx="4392100" cy="369332"/>
          </a:xfrm>
          <a:prstGeom prst="rect">
            <a:avLst/>
          </a:prstGeom>
        </p:spPr>
        <p:txBody>
          <a:bodyPr wrap="none">
            <a:spAutoFit/>
          </a:bodyPr>
          <a:lstStyle/>
          <a:p>
            <a:r>
              <a:rPr lang="en-US" i="1" dirty="0"/>
              <a:t> Industry classification results on 150 classes.</a:t>
            </a:r>
          </a:p>
        </p:txBody>
      </p:sp>
      <p:pic>
        <p:nvPicPr>
          <p:cNvPr id="12" name="Image 11" descr="Une image contenant table&#10;&#10;Description générée automatiquement">
            <a:extLst>
              <a:ext uri="{FF2B5EF4-FFF2-40B4-BE49-F238E27FC236}">
                <a16:creationId xmlns:a16="http://schemas.microsoft.com/office/drawing/2014/main" id="{8E21A52E-23A3-6444-A531-0C1529DC5FA2}"/>
              </a:ext>
            </a:extLst>
          </p:cNvPr>
          <p:cNvPicPr>
            <a:picLocks noChangeAspect="1"/>
          </p:cNvPicPr>
          <p:nvPr/>
        </p:nvPicPr>
        <p:blipFill>
          <a:blip r:embed="rId4"/>
          <a:stretch>
            <a:fillRect/>
          </a:stretch>
        </p:blipFill>
        <p:spPr>
          <a:xfrm>
            <a:off x="1028700" y="3993662"/>
            <a:ext cx="4584700" cy="2070100"/>
          </a:xfrm>
          <a:prstGeom prst="rect">
            <a:avLst/>
          </a:prstGeom>
        </p:spPr>
      </p:pic>
      <p:sp>
        <p:nvSpPr>
          <p:cNvPr id="13" name="Rectangle 12">
            <a:extLst>
              <a:ext uri="{FF2B5EF4-FFF2-40B4-BE49-F238E27FC236}">
                <a16:creationId xmlns:a16="http://schemas.microsoft.com/office/drawing/2014/main" id="{BE394AE9-2AA3-6E42-AFA8-F64B9503D95C}"/>
              </a:ext>
            </a:extLst>
          </p:cNvPr>
          <p:cNvSpPr/>
          <p:nvPr/>
        </p:nvSpPr>
        <p:spPr>
          <a:xfrm>
            <a:off x="1434475" y="6063762"/>
            <a:ext cx="3773149" cy="369332"/>
          </a:xfrm>
          <a:prstGeom prst="rect">
            <a:avLst/>
          </a:prstGeom>
        </p:spPr>
        <p:txBody>
          <a:bodyPr wrap="none">
            <a:spAutoFit/>
          </a:bodyPr>
          <a:lstStyle/>
          <a:p>
            <a:r>
              <a:rPr lang="en-US" i="1"/>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72163" y="4059216"/>
            <a:ext cx="2645706" cy="1938992"/>
          </a:xfrm>
          <a:prstGeom prst="rect">
            <a:avLst/>
          </a:prstGeom>
          <a:noFill/>
        </p:spPr>
        <p:txBody>
          <a:bodyPr wrap="square" rtlCol="0" anchor="ctr">
            <a:spAutoFit/>
          </a:bodyPr>
          <a:lstStyle/>
          <a:p>
            <a:pPr marL="285750" indent="-285750">
              <a:buFont typeface="Police système Courant"/>
              <a:buChar char="→"/>
            </a:pPr>
            <a:r>
              <a:rPr lang="en-US" sz="2000" b="1" dirty="0">
                <a:solidFill>
                  <a:schemeClr val="tx2"/>
                </a:solidFill>
              </a:rPr>
              <a:t>Disambiguation</a:t>
            </a:r>
            <a:r>
              <a:rPr lang="en-US" sz="2000" dirty="0">
                <a:solidFill>
                  <a:schemeClr val="tx2"/>
                </a:solidFill>
              </a:rPr>
              <a:t> in ELMo improves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spTree>
    <p:extLst>
      <p:ext uri="{BB962C8B-B14F-4D97-AF65-F5344CB8AC3E}">
        <p14:creationId xmlns:p14="http://schemas.microsoft.com/office/powerpoint/2010/main" val="526574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36</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37</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2046305"/>
            <a:ext cx="8508570" cy="4247317"/>
          </a:xfrm>
          <a:prstGeom prst="rect">
            <a:avLst/>
          </a:prstGeom>
          <a:no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Tree>
    <p:extLst>
      <p:ext uri="{BB962C8B-B14F-4D97-AF65-F5344CB8AC3E}">
        <p14:creationId xmlns:p14="http://schemas.microsoft.com/office/powerpoint/2010/main" val="2126497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38</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40</a:t>
            </a:fld>
            <a:endParaRPr lang="fr-FR"/>
          </a:p>
        </p:txBody>
      </p:sp>
      <p:pic>
        <p:nvPicPr>
          <p:cNvPr id="5" name="Image 4" descr="Une image contenant équipement électronique, ipod&#10;&#10;Description générée automatiquement">
            <a:extLst>
              <a:ext uri="{FF2B5EF4-FFF2-40B4-BE49-F238E27FC236}">
                <a16:creationId xmlns:a16="http://schemas.microsoft.com/office/drawing/2014/main" id="{29F6D4F9-C93A-8B4F-BB95-FE9BAF1FAB00}"/>
              </a:ext>
            </a:extLst>
          </p:cNvPr>
          <p:cNvPicPr>
            <a:picLocks noChangeAspect="1"/>
          </p:cNvPicPr>
          <p:nvPr/>
        </p:nvPicPr>
        <p:blipFill>
          <a:blip r:embed="rId3"/>
          <a:stretch>
            <a:fillRect/>
          </a:stretch>
        </p:blipFill>
        <p:spPr>
          <a:xfrm>
            <a:off x="1647547" y="1042821"/>
            <a:ext cx="5848905" cy="2832344"/>
          </a:xfrm>
          <a:prstGeom prst="rect">
            <a:avLst/>
          </a:prstGeom>
        </p:spPr>
      </p:pic>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With respect to one another</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446951" cy="646331"/>
            <a:chOff x="847433" y="5748567"/>
            <a:chExt cx="7446951"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701830" cy="646331"/>
            </a:xfrm>
            <a:prstGeom prst="rect">
              <a:avLst/>
            </a:prstGeom>
            <a:noFill/>
          </p:spPr>
          <p:txBody>
            <a:bodyPr wrap="none" rtlCol="0">
              <a:spAutoFit/>
            </a:bodyPr>
            <a:lstStyle/>
            <a:p>
              <a:r>
                <a:rPr lang="en-US" dirty="0"/>
                <a:t>Not very realistic</a:t>
              </a:r>
            </a:p>
            <a:p>
              <a:r>
                <a:rPr lang="en-US" dirty="0"/>
                <a:t>Forbids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Tree>
    <p:extLst>
      <p:ext uri="{BB962C8B-B14F-4D97-AF65-F5344CB8AC3E}">
        <p14:creationId xmlns:p14="http://schemas.microsoft.com/office/powerpoint/2010/main" val="1340268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6472989" cy="756859"/>
            <a:chOff x="1513612" y="4172017"/>
            <a:chExt cx="6472989"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2446824" cy="369332"/>
            </a:xfrm>
            <a:prstGeom prst="rect">
              <a:avLst/>
            </a:prstGeom>
            <a:noFill/>
          </p:spPr>
          <p:txBody>
            <a:bodyPr wrap="none" rtlCol="0">
              <a:spAutoFit/>
            </a:bodyPr>
            <a:lstStyle/>
            <a:p>
              <a:r>
                <a:rPr lang="en-US" dirty="0"/>
                <a:t>Their </a:t>
              </a:r>
              <a:r>
                <a:rPr lang="en-US" b="1" dirty="0"/>
                <a:t>tastes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43</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43</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14180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44</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44</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dirty="0"/>
              <a:t>No supervision on the experience level</a:t>
            </a:r>
          </a:p>
        </p:txBody>
      </p:sp>
    </p:spTree>
    <p:extLst>
      <p:ext uri="{BB962C8B-B14F-4D97-AF65-F5344CB8AC3E}">
        <p14:creationId xmlns:p14="http://schemas.microsoft.com/office/powerpoint/2010/main" val="614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45</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45</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38" name="ZoneTexte 37">
            <a:extLst>
              <a:ext uri="{FF2B5EF4-FFF2-40B4-BE49-F238E27FC236}">
                <a16:creationId xmlns:a16="http://schemas.microsoft.com/office/drawing/2014/main" id="{C3412B7D-79E9-EE44-AA7F-68F4C45B33EA}"/>
              </a:ext>
            </a:extLst>
          </p:cNvPr>
          <p:cNvSpPr txBox="1"/>
          <p:nvPr/>
        </p:nvSpPr>
        <p:spPr>
          <a:xfrm>
            <a:off x="3647434" y="2961859"/>
            <a:ext cx="5030750"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0280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46</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327542" y="1180370"/>
            <a:ext cx="4368444" cy="1815882"/>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342278" y="127270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835470" y="184808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958808" y="5562272"/>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924417" y="3244629"/>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783292" y="5979304"/>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101299" y="3994939"/>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604434" y="5509425"/>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0" y="6516002"/>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960811" y="4429017"/>
            <a:ext cx="449451"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506514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11" name="Image 10">
            <a:extLst>
              <a:ext uri="{FF2B5EF4-FFF2-40B4-BE49-F238E27FC236}">
                <a16:creationId xmlns:a16="http://schemas.microsoft.com/office/drawing/2014/main" id="{1EB0078F-18A5-2A40-9B65-AC3DD8DD44BE}"/>
              </a:ext>
            </a:extLst>
          </p:cNvPr>
          <p:cNvPicPr>
            <a:picLocks noChangeAspect="1"/>
          </p:cNvPicPr>
          <p:nvPr/>
        </p:nvPicPr>
        <p:blipFill>
          <a:blip r:embed="rId2"/>
          <a:stretch>
            <a:fillRect/>
          </a:stretch>
        </p:blipFill>
        <p:spPr>
          <a:xfrm>
            <a:off x="340963" y="1175342"/>
            <a:ext cx="5894713" cy="5240956"/>
          </a:xfrm>
          <a:prstGeom prst="rect">
            <a:avLst/>
          </a:prstGeom>
        </p:spPr>
      </p:pic>
      <p:sp>
        <p:nvSpPr>
          <p:cNvPr id="14" name="ZoneTexte 13">
            <a:extLst>
              <a:ext uri="{FF2B5EF4-FFF2-40B4-BE49-F238E27FC236}">
                <a16:creationId xmlns:a16="http://schemas.microsoft.com/office/drawing/2014/main" id="{7B15EECD-6912-1F4C-AACF-B5F3055F31B9}"/>
              </a:ext>
            </a:extLst>
          </p:cNvPr>
          <p:cNvSpPr txBox="1"/>
          <p:nvPr/>
        </p:nvSpPr>
        <p:spPr>
          <a:xfrm>
            <a:off x="6404948" y="2397948"/>
            <a:ext cx="2615437" cy="2062103"/>
          </a:xfrm>
          <a:prstGeom prst="rect">
            <a:avLst/>
          </a:prstGeom>
          <a:solidFill>
            <a:schemeClr val="accent6">
              <a:lumMod val="40000"/>
              <a:lumOff val="60000"/>
            </a:schemeClr>
          </a:solidFill>
        </p:spPr>
        <p:txBody>
          <a:bodyPr wrap="square" rtlCol="0">
            <a:spAutoFit/>
          </a:bodyPr>
          <a:lstStyle/>
          <a:p>
            <a:pPr algn="ctr"/>
            <a:r>
              <a:rPr lang="en-US" sz="1900" i="1" dirty="0"/>
              <a:t>Multiple-Attribute Text Rewriting</a:t>
            </a:r>
          </a:p>
          <a:p>
            <a:pPr algn="ctr"/>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pPr algn="ctr"/>
            <a:r>
              <a:rPr lang="en-US" dirty="0"/>
              <a:t>In: Proc. of ICLR 2019 </a:t>
            </a:r>
          </a:p>
        </p:txBody>
      </p:sp>
    </p:spTree>
    <p:extLst>
      <p:ext uri="{BB962C8B-B14F-4D97-AF65-F5344CB8AC3E}">
        <p14:creationId xmlns:p14="http://schemas.microsoft.com/office/powerpoint/2010/main" val="3983769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48</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2343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49</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sp>
        <p:nvSpPr>
          <p:cNvPr id="27" name="ZoneTexte 26">
            <a:extLst>
              <a:ext uri="{FF2B5EF4-FFF2-40B4-BE49-F238E27FC236}">
                <a16:creationId xmlns:a16="http://schemas.microsoft.com/office/drawing/2014/main" id="{9C010D45-072C-8E4F-8179-FE3F6D109D94}"/>
              </a:ext>
            </a:extLst>
          </p:cNvPr>
          <p:cNvSpPr txBox="1"/>
          <p:nvPr/>
        </p:nvSpPr>
        <p:spPr>
          <a:xfrm>
            <a:off x="4572000" y="2919448"/>
            <a:ext cx="4107047" cy="243143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p>
          <a:p>
            <a:pPr algn="ctr"/>
            <a:endParaRPr lang="en-US" dirty="0">
              <a:solidFill>
                <a:schemeClr val="accent1">
                  <a:lumMod val="75000"/>
                </a:schemeClr>
              </a:solidFill>
            </a:endParaRPr>
          </a:p>
          <a:p>
            <a:pPr marL="285750" indent="-285750">
              <a:buFont typeface="Arial" panose="020B0604020202020204" pitchFamily="34" charset="0"/>
              <a:buChar char="•"/>
            </a:pPr>
            <a:r>
              <a:rPr lang="en-US" sz="2200" dirty="0"/>
              <a:t>We need to better organize our data</a:t>
            </a:r>
          </a:p>
          <a:p>
            <a:endParaRPr lang="en-US" sz="2200" dirty="0"/>
          </a:p>
          <a:p>
            <a:pPr marL="285750" indent="-285750">
              <a:buFont typeface="Arial" panose="020B0604020202020204" pitchFamily="34" charset="0"/>
              <a:buChar char="•"/>
            </a:pPr>
            <a:r>
              <a:rPr lang="en-US" sz="2200" dirty="0"/>
              <a:t>Enforcing structure in the latent space will help us navigate it</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43532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50</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01299" y="4206663"/>
            <a:ext cx="5508804"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51</a:t>
            </a:fld>
            <a:endParaRPr lang="en-US"/>
          </a:p>
        </p:txBody>
      </p:sp>
      <p:sp>
        <p:nvSpPr>
          <p:cNvPr id="2" name="ZoneTexte 1">
            <a:extLst>
              <a:ext uri="{FF2B5EF4-FFF2-40B4-BE49-F238E27FC236}">
                <a16:creationId xmlns:a16="http://schemas.microsoft.com/office/drawing/2014/main" id="{4228B192-3EC7-784E-BB8B-6245E93C0C9F}"/>
              </a:ext>
            </a:extLst>
          </p:cNvPr>
          <p:cNvSpPr txBox="1"/>
          <p:nvPr/>
        </p:nvSpPr>
        <p:spPr>
          <a:xfrm>
            <a:off x="1534332" y="6493790"/>
            <a:ext cx="1747851" cy="369332"/>
          </a:xfrm>
          <a:prstGeom prst="rect">
            <a:avLst/>
          </a:prstGeom>
          <a:noFill/>
        </p:spPr>
        <p:txBody>
          <a:bodyPr wrap="none" rtlCol="0">
            <a:spAutoFit/>
          </a:bodyPr>
          <a:lstStyle/>
          <a:p>
            <a:r>
              <a:rPr lang="en-US" dirty="0" err="1">
                <a:solidFill>
                  <a:srgbClr val="FF0000"/>
                </a:solidFill>
              </a:rPr>
              <a:t>Parler</a:t>
            </a:r>
            <a:r>
              <a:rPr lang="en-US" dirty="0">
                <a:solidFill>
                  <a:srgbClr val="FF0000"/>
                </a:solidFill>
              </a:rPr>
              <a:t> </a:t>
            </a:r>
            <a:r>
              <a:rPr lang="en-US" dirty="0" err="1">
                <a:solidFill>
                  <a:srgbClr val="FF0000"/>
                </a:solidFill>
              </a:rPr>
              <a:t>métriques</a:t>
            </a:r>
            <a:endParaRPr lang="en-US" dirty="0">
              <a:solidFill>
                <a:srgbClr val="FF0000"/>
              </a:solidFill>
            </a:endParaRPr>
          </a:p>
        </p:txBody>
      </p:sp>
    </p:spTree>
    <p:extLst>
      <p:ext uri="{BB962C8B-B14F-4D97-AF65-F5344CB8AC3E}">
        <p14:creationId xmlns:p14="http://schemas.microsoft.com/office/powerpoint/2010/main" val="980101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52</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53</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54</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55</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57</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58</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59</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61</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62</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63</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64</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65</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112413</TotalTime>
  <Words>3672</Words>
  <Application>Microsoft Macintosh PowerPoint</Application>
  <PresentationFormat>Affichage à l'écran (4:3)</PresentationFormat>
  <Paragraphs>636</Paragraphs>
  <Slides>66</Slides>
  <Notes>47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66</vt:i4>
      </vt:variant>
    </vt:vector>
  </HeadingPairs>
  <TitlesOfParts>
    <vt:vector size="76"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RBA</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and intuition</vt:lpstr>
      <vt:lpstr>Motivation and intuition</vt:lpstr>
      <vt:lpstr>Motivation and intuition</vt:lpstr>
      <vt:lpstr>Data &amp; Task</vt:lpstr>
      <vt:lpstr>Data - Example</vt:lpstr>
      <vt:lpstr>The model : Resume</vt:lpstr>
      <vt:lpstr>Related work - FastText</vt:lpstr>
      <vt:lpstr>Related work - ELMo</vt:lpstr>
      <vt:lpstr>The model : Resume</vt:lpstr>
      <vt:lpstr>Results - Classification</vt:lpstr>
      <vt:lpstr>Results</vt:lpstr>
      <vt:lpstr>Results</vt:lpstr>
      <vt:lpstr>Conclusion</vt:lpstr>
      <vt:lpstr>USER DYNAMIC MODELING</vt:lpstr>
      <vt:lpstr>User Dynamic Modeling</vt:lpstr>
      <vt:lpstr>User Dynamic Modeling</vt:lpstr>
      <vt:lpstr>User Dynamic Modeling </vt:lpstr>
      <vt:lpstr>User Dynamic Modeling - Challenges</vt:lpstr>
      <vt:lpstr>User Dynamic Modeling - Challenges</vt:lpstr>
      <vt:lpstr>User Dynamic Modeling - Challenges</vt:lpstr>
      <vt:lpstr>Job Expertise Rewriting</vt:lpstr>
      <vt:lpstr>Job Expertise Rewriting</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The model : HRAN, RBA – our version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835</cp:revision>
  <cp:lastPrinted>2019-10-02T17:13:17Z</cp:lastPrinted>
  <dcterms:created xsi:type="dcterms:W3CDTF">2017-04-20T22:33:02Z</dcterms:created>
  <dcterms:modified xsi:type="dcterms:W3CDTF">2021-11-15T14:48:15Z</dcterms:modified>
  <cp:category/>
</cp:coreProperties>
</file>